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53"/>
  </p:notesMasterIdLst>
  <p:handoutMasterIdLst>
    <p:handoutMasterId r:id="rId54"/>
  </p:handoutMasterIdLst>
  <p:sldIdLst>
    <p:sldId id="258" r:id="rId2"/>
    <p:sldId id="312" r:id="rId3"/>
    <p:sldId id="372" r:id="rId4"/>
    <p:sldId id="259" r:id="rId5"/>
    <p:sldId id="322" r:id="rId6"/>
    <p:sldId id="332" r:id="rId7"/>
    <p:sldId id="321" r:id="rId8"/>
    <p:sldId id="334" r:id="rId9"/>
    <p:sldId id="335" r:id="rId10"/>
    <p:sldId id="333" r:id="rId11"/>
    <p:sldId id="336" r:id="rId12"/>
    <p:sldId id="338" r:id="rId13"/>
    <p:sldId id="320" r:id="rId14"/>
    <p:sldId id="339" r:id="rId15"/>
    <p:sldId id="378" r:id="rId16"/>
    <p:sldId id="340" r:id="rId17"/>
    <p:sldId id="341" r:id="rId18"/>
    <p:sldId id="374" r:id="rId19"/>
    <p:sldId id="265" r:id="rId20"/>
    <p:sldId id="325" r:id="rId21"/>
    <p:sldId id="343" r:id="rId22"/>
    <p:sldId id="344" r:id="rId23"/>
    <p:sldId id="345" r:id="rId24"/>
    <p:sldId id="324" r:id="rId25"/>
    <p:sldId id="346" r:id="rId26"/>
    <p:sldId id="348" r:id="rId27"/>
    <p:sldId id="323" r:id="rId28"/>
    <p:sldId id="350" r:id="rId29"/>
    <p:sldId id="351" r:id="rId30"/>
    <p:sldId id="352" r:id="rId31"/>
    <p:sldId id="377" r:id="rId32"/>
    <p:sldId id="376" r:id="rId33"/>
    <p:sldId id="354" r:id="rId34"/>
    <p:sldId id="330" r:id="rId35"/>
    <p:sldId id="355" r:id="rId36"/>
    <p:sldId id="329" r:id="rId37"/>
    <p:sldId id="357" r:id="rId38"/>
    <p:sldId id="359" r:id="rId39"/>
    <p:sldId id="360" r:id="rId40"/>
    <p:sldId id="361" r:id="rId41"/>
    <p:sldId id="364" r:id="rId42"/>
    <p:sldId id="328" r:id="rId43"/>
    <p:sldId id="327" r:id="rId44"/>
    <p:sldId id="367" r:id="rId45"/>
    <p:sldId id="366" r:id="rId46"/>
    <p:sldId id="368" r:id="rId47"/>
    <p:sldId id="369" r:id="rId48"/>
    <p:sldId id="370" r:id="rId49"/>
    <p:sldId id="264" r:id="rId50"/>
    <p:sldId id="371" r:id="rId51"/>
    <p:sldId id="319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yTec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005C5A"/>
    <a:srgbClr val="990033"/>
    <a:srgbClr val="CC0000"/>
    <a:srgbClr val="FFFFFF"/>
    <a:srgbClr val="EAEAEA"/>
    <a:srgbClr val="77777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8" autoAdjust="0"/>
    <p:restoredTop sz="94698" autoAdjust="0"/>
  </p:normalViewPr>
  <p:slideViewPr>
    <p:cSldViewPr>
      <p:cViewPr varScale="1">
        <p:scale>
          <a:sx n="79" d="100"/>
          <a:sy n="79" d="100"/>
        </p:scale>
        <p:origin x="-1230" y="-78"/>
      </p:cViewPr>
      <p:guideLst>
        <p:guide orient="horz" pos="3936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21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21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51EA4826-A32C-4296-998F-A6E0F31C4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093E4DA-BEE6-47EE-BEB5-8DA832C14B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D8DE8D-F073-48E3-9B4C-984731749431}" type="slidenum">
              <a:rPr lang="en-US" smtClean="0">
                <a:cs typeface="Arial" charset="0"/>
              </a:rPr>
              <a:pPr/>
              <a:t>1</a:t>
            </a:fld>
            <a:endParaRPr lang="en-US" dirty="0" smtClean="0">
              <a:cs typeface="Arial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Use the quote as a jumping off point for discussion, if desired.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93E4DA-BEE6-47EE-BEB5-8DA832C14BF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79792" y="83092"/>
            <a:ext cx="4064208" cy="1205416"/>
          </a:xfrm>
          <a:prstGeom prst="rect">
            <a:avLst/>
          </a:prstGeom>
        </p:spPr>
      </p:pic>
      <p:pic>
        <p:nvPicPr>
          <p:cNvPr id="7" name="Picture 6" descr="main image.bmp"/>
          <p:cNvPicPr>
            <a:picLocks noChangeAspect="1"/>
          </p:cNvPicPr>
          <p:nvPr userDrawn="1"/>
        </p:nvPicPr>
        <p:blipFill>
          <a:blip r:embed="rId3" cstate="print"/>
          <a:srcRect b="7172"/>
          <a:stretch>
            <a:fillRect/>
          </a:stretch>
        </p:blipFill>
        <p:spPr>
          <a:xfrm>
            <a:off x="0" y="1926512"/>
            <a:ext cx="9144000" cy="493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49375"/>
            <a:ext cx="7772400" cy="147002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4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43000" y="762000"/>
            <a:ext cx="3200400" cy="685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5410200" cy="365125"/>
          </a:xfrm>
        </p:spPr>
        <p:txBody>
          <a:bodyPr/>
          <a:lstStyle>
            <a:lvl1pPr algn="l">
              <a:defRPr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Succeeding in Business with Microsoft Excel 2013: Chapter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2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Retrieving Data for Computation, Analysis, and Reference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Vertical Lookup Table (continued)</a:t>
            </a:r>
          </a:p>
        </p:txBody>
      </p:sp>
      <p:sp>
        <p:nvSpPr>
          <p:cNvPr id="2662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dirty="0" smtClean="0"/>
              <a:t>Steps that Excel performs when the VLOOKUP type is TRUE and </a:t>
            </a:r>
            <a:r>
              <a:rPr lang="en-US" b="1" dirty="0" smtClean="0"/>
              <a:t>key data</a:t>
            </a:r>
            <a:r>
              <a:rPr lang="en-US" dirty="0" smtClean="0"/>
              <a:t> is sorted in ascending order:</a:t>
            </a:r>
          </a:p>
          <a:p>
            <a:pPr marL="876300" lvl="1" indent="-419100" eaLnBrk="1" hangingPunct="1">
              <a:buFont typeface="Wingdings" pitchFamily="2" charset="2"/>
              <a:buAutoNum type="arabicPeriod"/>
            </a:pPr>
            <a:r>
              <a:rPr lang="en-US" dirty="0" smtClean="0"/>
              <a:t>Look for an exact match</a:t>
            </a:r>
          </a:p>
          <a:p>
            <a:pPr marL="876300" lvl="1" indent="-419100" eaLnBrk="1" hangingPunct="1">
              <a:buFont typeface="Wingdings" pitchFamily="2" charset="2"/>
              <a:buAutoNum type="arabicPeriod"/>
            </a:pPr>
            <a:r>
              <a:rPr lang="en-US" dirty="0" smtClean="0"/>
              <a:t>Check the first value in the lookup table</a:t>
            </a:r>
          </a:p>
          <a:p>
            <a:pPr marL="876300" lvl="1" indent="-419100" eaLnBrk="1" hangingPunct="1">
              <a:buFont typeface="Wingdings" pitchFamily="2" charset="2"/>
              <a:buAutoNum type="arabicPeriod"/>
            </a:pPr>
            <a:r>
              <a:rPr lang="en-US" dirty="0" smtClean="0"/>
              <a:t>Check the next value in the lookup table</a:t>
            </a:r>
          </a:p>
          <a:p>
            <a:pPr marL="876300" lvl="1" indent="-419100" eaLnBrk="1" hangingPunct="1">
              <a:buFont typeface="Wingdings" pitchFamily="2" charset="2"/>
              <a:buAutoNum type="arabicPeriod"/>
            </a:pPr>
            <a:r>
              <a:rPr lang="en-US" dirty="0" smtClean="0"/>
              <a:t>Check the last value in the lookup table</a:t>
            </a: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802A1E-0BE9-4D4D-8AF7-6B03FC575A2A}" type="slidenum">
              <a:rPr lang="en-US" smtClean="0">
                <a:cs typeface="Arial" charset="0"/>
              </a:rPr>
              <a:pPr/>
              <a:t>10</a:t>
            </a:fld>
            <a:endParaRPr lang="en-US" dirty="0" smtClean="0">
              <a:cs typeface="Arial" charset="0"/>
            </a:endParaRP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Vertical Lookup Table (continued)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using a type FALSE, the VLOOKUP function looks only for an exact match of the lookup value</a:t>
            </a:r>
          </a:p>
          <a:p>
            <a:pPr eaLnBrk="1" hangingPunct="1"/>
            <a:r>
              <a:rPr lang="en-US" dirty="0" smtClean="0"/>
              <a:t>Values in a lookup table need not be sorted in ascending order</a:t>
            </a:r>
          </a:p>
          <a:p>
            <a:pPr eaLnBrk="1" hangingPunct="1"/>
            <a:r>
              <a:rPr lang="en-US" dirty="0" smtClean="0"/>
              <a:t>The VLOOKUP function displays </a:t>
            </a:r>
            <a:r>
              <a:rPr lang="en-US" i="1" dirty="0" smtClean="0"/>
              <a:t>#N/A</a:t>
            </a:r>
            <a:r>
              <a:rPr lang="en-US" dirty="0" smtClean="0"/>
              <a:t> in a cell if an exact match is not found</a:t>
            </a:r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69F9B5-9A8F-4C29-BEB4-4C0CCCFC3D84}" type="slidenum">
              <a:rPr lang="en-US" smtClean="0">
                <a:cs typeface="Arial" charset="0"/>
              </a:rPr>
              <a:pPr/>
              <a:t>11</a:t>
            </a:fld>
            <a:endParaRPr lang="en-US" dirty="0" smtClean="0">
              <a:cs typeface="Arial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Vertical Lookup Table (continued)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841265-A9DE-4C90-BA0F-78D84CC2B88F}" type="slidenum">
              <a:rPr lang="en-US" smtClean="0">
                <a:cs typeface="Arial" charset="0"/>
              </a:rPr>
              <a:pPr/>
              <a:t>12</a:t>
            </a:fld>
            <a:endParaRPr lang="en-US" dirty="0" smtClean="0">
              <a:cs typeface="Arial" charset="0"/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09.4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1824017"/>
            <a:ext cx="7353300" cy="401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Retrieving Data from a Horizontal Lookup Table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HLOOKUP function</a:t>
            </a:r>
          </a:p>
          <a:p>
            <a:pPr lvl="1" eaLnBrk="1" hangingPunct="1"/>
            <a:r>
              <a:rPr lang="en-US" dirty="0" smtClean="0"/>
              <a:t>Looks up a value by testing for a criterion across a row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=HLOOKUP(lookup_value,table_array,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row_index_num,range_lookup)</a:t>
            </a:r>
          </a:p>
          <a:p>
            <a:pPr lvl="1" eaLnBrk="1" hangingPunct="1"/>
            <a:r>
              <a:rPr lang="en-US" dirty="0" smtClean="0"/>
              <a:t>Must specify row_index_num</a:t>
            </a:r>
          </a:p>
        </p:txBody>
      </p:sp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D56DB2-7486-4F81-B913-2B8894653408}" type="slidenum">
              <a:rPr lang="en-US" smtClean="0">
                <a:cs typeface="Arial" charset="0"/>
              </a:rPr>
              <a:pPr/>
              <a:t>13</a:t>
            </a:fld>
            <a:endParaRPr lang="en-US" dirty="0" smtClean="0">
              <a:cs typeface="Arial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Horizontal Lookup Table (continued)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4B36CD-A4C5-4022-9943-B0F85BF9FCD4}" type="slidenum">
              <a:rPr lang="en-US" smtClean="0">
                <a:cs typeface="Arial" charset="0"/>
              </a:rPr>
              <a:pPr/>
              <a:t>14</a:t>
            </a:fld>
            <a:endParaRPr lang="en-US" dirty="0" smtClean="0">
              <a:cs typeface="Arial" charset="0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0.3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0" y="2523802"/>
            <a:ext cx="7429500" cy="18103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Horizontal Lookup Table (continued)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4B36CD-A4C5-4022-9943-B0F85BF9FCD4}" type="slidenum">
              <a:rPr lang="en-US" smtClean="0">
                <a:cs typeface="Arial" charset="0"/>
              </a:rPr>
              <a:pPr/>
              <a:t>15</a:t>
            </a:fld>
            <a:endParaRPr lang="en-US" dirty="0" smtClean="0">
              <a:cs typeface="Arial" charset="0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06 at 3.10.4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254" y="2209800"/>
            <a:ext cx="7095492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Horizontal Lookup Table (continued)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HLOOKUP type TRUE algorithm</a:t>
            </a:r>
          </a:p>
          <a:p>
            <a:pPr lvl="1"/>
            <a:r>
              <a:rPr lang="en-US" dirty="0" smtClean="0"/>
              <a:t>Works in the same way as for the VLOOKUP function, except that values are tested across the row (instead of down the first column)</a:t>
            </a:r>
          </a:p>
          <a:p>
            <a:pPr lvl="1"/>
            <a:r>
              <a:rPr lang="en-US" dirty="0" smtClean="0"/>
              <a:t>The first row of the lookup table must be sorted in ascending order</a:t>
            </a:r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93497B-BE5A-4517-AE37-4C499D61B9FE}" type="slidenum">
              <a:rPr lang="en-US" smtClean="0">
                <a:cs typeface="Arial" charset="0"/>
              </a:rPr>
              <a:pPr/>
              <a:t>16</a:t>
            </a:fld>
            <a:endParaRPr lang="en-US" dirty="0" smtClean="0">
              <a:cs typeface="Arial" charset="0"/>
            </a:endParaRP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Horizontal Lookup Table (continued)</a:t>
            </a:r>
          </a:p>
        </p:txBody>
      </p:sp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F6FD43-7535-4419-8A76-7B099276AE88}" type="slidenum">
              <a:rPr lang="en-US" smtClean="0">
                <a:cs typeface="Arial" charset="0"/>
              </a:rPr>
              <a:pPr/>
              <a:t>17</a:t>
            </a:fld>
            <a:endParaRPr lang="en-US" dirty="0" smtClean="0">
              <a:cs typeface="Arial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1.2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450" y="1578569"/>
            <a:ext cx="7277100" cy="4323162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Using the HLOOKUP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1 Summary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VLOOKUP function</a:t>
            </a:r>
          </a:p>
          <a:p>
            <a:pPr lvl="1" eaLnBrk="1" hangingPunct="1"/>
            <a:r>
              <a:rPr lang="en-US" dirty="0" smtClean="0"/>
              <a:t>Use when the first column of the lookup table contains the key data, and information you want to retrieve is in a column to the right of the key data column</a:t>
            </a:r>
          </a:p>
          <a:p>
            <a:pPr eaLnBrk="1" hangingPunct="1"/>
            <a:r>
              <a:rPr lang="en-US" dirty="0" smtClean="0"/>
              <a:t>HLOOKUP function</a:t>
            </a:r>
          </a:p>
          <a:p>
            <a:pPr lvl="1" eaLnBrk="1" hangingPunct="1"/>
            <a:r>
              <a:rPr lang="en-US" dirty="0" smtClean="0"/>
              <a:t>Similar to VLOOKUP, except that it retrieves data stored in horizontal lookup tables</a:t>
            </a:r>
          </a:p>
          <a:p>
            <a:pPr lvl="1" eaLnBrk="1" hangingPunct="1"/>
            <a:r>
              <a:rPr lang="en-US" dirty="0" smtClean="0"/>
              <a:t>Use when the first row of the lookup table contains the key data, and the information you want to retrieve is in a row before the key data row</a:t>
            </a:r>
          </a:p>
        </p:txBody>
      </p:sp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7706E6-7D04-4CFC-8494-F0F6683E3C97}" type="slidenum">
              <a:rPr lang="en-US" smtClean="0">
                <a:cs typeface="Arial" charset="0"/>
              </a:rPr>
              <a:pPr/>
              <a:t>18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/>
              <a:t>Level 2 Objectives: </a:t>
            </a:r>
            <a:br>
              <a:rPr lang="en-US" sz="2800" dirty="0" smtClean="0"/>
            </a:br>
            <a:r>
              <a:rPr lang="en-US" sz="2800" dirty="0" smtClean="0"/>
              <a:t>Performing More Complex Lookups Involving Multiple Worksheets and Multidimensional Tables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Analyze and retrieve data from multiple worksheets</a:t>
            </a:r>
          </a:p>
          <a:p>
            <a:pPr eaLnBrk="1" hangingPunct="1"/>
            <a:r>
              <a:rPr lang="en-US" dirty="0" smtClean="0"/>
              <a:t>Look up data in a one-row or one-column range</a:t>
            </a:r>
          </a:p>
          <a:p>
            <a:pPr eaLnBrk="1" hangingPunct="1"/>
            <a:r>
              <a:rPr lang="en-US" dirty="0" smtClean="0"/>
              <a:t>Use named range references in formulas</a:t>
            </a:r>
          </a:p>
          <a:p>
            <a:pPr eaLnBrk="1" hangingPunct="1"/>
            <a:r>
              <a:rPr lang="en-US" dirty="0" smtClean="0"/>
              <a:t>Retrieve data from multidimensional tables</a:t>
            </a:r>
          </a:p>
        </p:txBody>
      </p:sp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907B6E-F769-4BDE-A4B1-3DB69A8324BA}" type="slidenum">
              <a:rPr lang="en-US" smtClean="0">
                <a:cs typeface="Arial" charset="0"/>
              </a:rPr>
              <a:pPr/>
              <a:t>19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Introduction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Reference and Lookup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Look up data based on its location in a 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Retrieve a corresponding value that matches specified criteria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Lookup table</a:t>
            </a:r>
            <a:r>
              <a:rPr lang="en-US" dirty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A data list that categorizes values you want to retrieve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1,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rgbClr val="005C5A"/>
                </a:solidFill>
                <a:hlinkClick r:id="rId3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2, </a:t>
            </a:r>
            <a:r>
              <a:rPr lang="en-US" dirty="0" smtClean="0">
                <a:solidFill>
                  <a:srgbClr val="005C5A"/>
                </a:solidFill>
                <a:hlinkClick r:id="rId4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3, </a:t>
            </a:r>
            <a:r>
              <a:rPr lang="en-US" dirty="0" smtClean="0">
                <a:solidFill>
                  <a:srgbClr val="005C5A"/>
                </a:solidFill>
                <a:hlinkClick r:id="rId5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</p:txBody>
      </p:sp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D5EC20-8E8C-4F99-8C6D-71CFB6192865}" type="slidenum">
              <a:rPr lang="en-US" smtClean="0">
                <a:cs typeface="Arial" charset="0"/>
              </a:rPr>
              <a:pPr/>
              <a:t>2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Retrieving Data from Multiple Worksheets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VLOOKUP and HLOOKUP formulas</a:t>
            </a:r>
          </a:p>
          <a:p>
            <a:pPr lvl="1" eaLnBrk="1" hangingPunct="1"/>
            <a:r>
              <a:rPr lang="en-US" dirty="0" smtClean="0"/>
              <a:t>This is especially useful when lookup tables are long</a:t>
            </a:r>
          </a:p>
        </p:txBody>
      </p:sp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EE0C7A-7A5F-45E4-9860-B4414887B6FF}" type="slidenum">
              <a:rPr lang="en-US" smtClean="0">
                <a:cs typeface="Arial" charset="0"/>
              </a:rPr>
              <a:pPr/>
              <a:t>20</a:t>
            </a:fld>
            <a:endParaRPr lang="en-US" dirty="0" smtClean="0">
              <a:cs typeface="Arial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kern="0" dirty="0" smtClean="0"/>
              <a:t>Retrieving Data from Multiple Worksheets (continued)</a:t>
            </a:r>
            <a:endParaRPr lang="en-US" dirty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F837B6-A91F-4A14-8077-AD773F3614F2}" type="slidenum">
              <a:rPr lang="en-US" smtClean="0">
                <a:cs typeface="Arial" charset="0"/>
              </a:rPr>
              <a:pPr/>
              <a:t>21</a:t>
            </a:fld>
            <a:endParaRPr lang="en-US" dirty="0" smtClean="0">
              <a:cs typeface="Arial" charset="0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7400" y="457200"/>
            <a:ext cx="6934200" cy="12192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en-US" sz="32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Screen shot 2013-05-06 at 3.12.1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639162"/>
            <a:ext cx="5753100" cy="4514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kern="0" dirty="0" smtClean="0"/>
              <a:t>Retrieving Data from Multiple Worksheets (continued)</a:t>
            </a:r>
            <a:endParaRPr lang="en-US" dirty="0" smtClean="0"/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23B2D1-214D-4853-B011-89EE8367FE21}" type="slidenum">
              <a:rPr lang="en-US" smtClean="0">
                <a:cs typeface="Arial" charset="0"/>
              </a:rPr>
              <a:pPr/>
              <a:t>22</a:t>
            </a:fld>
            <a:endParaRPr lang="en-US" dirty="0" smtClean="0">
              <a:cs typeface="Arial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2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5850" y="1774384"/>
            <a:ext cx="6972300" cy="3944231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Using VLOOKUP with multiple worksheets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kern="0" dirty="0" smtClean="0"/>
              <a:t>Retrieving Data from Multiple Worksheets (continued)</a:t>
            </a:r>
            <a:endParaRPr lang="en-US" dirty="0" smtClean="0"/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2D8B0C-1A35-4F3A-B903-15597AD24292}" type="slidenum">
              <a:rPr lang="en-US" smtClean="0">
                <a:cs typeface="Arial" charset="0"/>
              </a:rPr>
              <a:pPr/>
              <a:t>23</a:t>
            </a:fld>
            <a:endParaRPr lang="en-US" dirty="0" smtClean="0">
              <a:cs typeface="Arial" charset="0"/>
            </a:endParaRP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2.4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1709493"/>
            <a:ext cx="5962650" cy="4384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Looking Up Data in a One-Row or </a:t>
            </a:r>
            <a:br>
              <a:rPr lang="en-US" dirty="0" smtClean="0"/>
            </a:br>
            <a:r>
              <a:rPr lang="en-US" dirty="0" smtClean="0"/>
              <a:t>One-Column Range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Use the LOOKUP function</a:t>
            </a:r>
          </a:p>
          <a:p>
            <a:pPr lvl="1" eaLnBrk="1" hangingPunct="1"/>
            <a:r>
              <a:rPr lang="en-US" dirty="0" smtClean="0"/>
              <a:t>Looks up the greatest value that does not exceed a specified value anywhere in a table or range</a:t>
            </a:r>
          </a:p>
          <a:p>
            <a:pPr lvl="1" eaLnBrk="1" hangingPunct="1"/>
            <a:r>
              <a:rPr lang="en-US" dirty="0" smtClean="0"/>
              <a:t>Can retrieve data from a lookup table with a vertical or horizontal orientation</a:t>
            </a:r>
          </a:p>
          <a:p>
            <a:pPr lvl="1" eaLnBrk="1" hangingPunct="1"/>
            <a:r>
              <a:rPr lang="en-US" dirty="0" smtClean="0"/>
              <a:t>Uses only a TRUE lookup type; the column or row containing lookup values must be in ascending order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=LOOKUP(lookup_value,lookup_vector,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result_vector)</a:t>
            </a:r>
          </a:p>
        </p:txBody>
      </p:sp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2C5CD6-A49B-4111-9C9F-805949D98128}" type="slidenum">
              <a:rPr lang="en-US" smtClean="0">
                <a:cs typeface="Arial" charset="0"/>
              </a:rPr>
              <a:pPr/>
              <a:t>24</a:t>
            </a:fld>
            <a:endParaRPr lang="en-US" dirty="0" smtClean="0">
              <a:cs typeface="Arial" charset="0"/>
            </a:endParaRP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Looking Up Data in a One-Row or </a:t>
            </a:r>
            <a:br>
              <a:rPr lang="en-US" dirty="0" smtClean="0"/>
            </a:br>
            <a:r>
              <a:rPr lang="en-US" dirty="0" smtClean="0"/>
              <a:t>One-Column Range (continued)</a:t>
            </a:r>
          </a:p>
        </p:txBody>
      </p:sp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E15D33-7600-45BB-A22E-B68852C43208}" type="slidenum">
              <a:rPr lang="en-US" smtClean="0">
                <a:cs typeface="Arial" charset="0"/>
              </a:rPr>
              <a:pPr/>
              <a:t>25</a:t>
            </a:fld>
            <a:endParaRPr lang="en-US" dirty="0" smtClean="0">
              <a:cs typeface="Arial" charset="0"/>
            </a:endParaRP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3.2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5447" y="2146300"/>
            <a:ext cx="7093106" cy="256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Looking Up Data in a One-Row or </a:t>
            </a:r>
            <a:br>
              <a:rPr lang="en-US" dirty="0" smtClean="0"/>
            </a:br>
            <a:r>
              <a:rPr lang="en-US" dirty="0" smtClean="0"/>
              <a:t>One-Column Range (continued)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D82880-B937-4294-8D40-0977CF0BA4C5}" type="slidenum">
              <a:rPr lang="en-US" smtClean="0">
                <a:cs typeface="Arial" charset="0"/>
              </a:rPr>
              <a:pPr/>
              <a:t>26</a:t>
            </a:fld>
            <a:endParaRPr lang="en-US" dirty="0" smtClean="0">
              <a:cs typeface="Arial" charset="0"/>
            </a:endParaRP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3.3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550" y="1684720"/>
            <a:ext cx="7200900" cy="4326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</a:t>
            </a:r>
            <a:br>
              <a:rPr lang="en-US" dirty="0" smtClean="0"/>
            </a:br>
            <a:r>
              <a:rPr lang="en-US" dirty="0" smtClean="0"/>
              <a:t>Multidimensional Tables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the </a:t>
            </a:r>
            <a:r>
              <a:rPr lang="en-US" b="1" dirty="0" smtClean="0"/>
              <a:t>INDEX function</a:t>
            </a:r>
            <a:r>
              <a:rPr lang="en-US" dirty="0" smtClean="0"/>
              <a:t> with two- or three-dimensional tables</a:t>
            </a:r>
          </a:p>
          <a:p>
            <a:pPr lvl="1" eaLnBrk="1" hangingPunct="1"/>
            <a:r>
              <a:rPr lang="en-US" dirty="0" smtClean="0"/>
              <a:t>Returns the value in a table based on the row and column numbers that you specify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=INDEX(reference,row_num,column_num,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area_num)</a:t>
            </a:r>
          </a:p>
          <a:p>
            <a:pPr lvl="1" eaLnBrk="1" hangingPunct="1"/>
            <a:r>
              <a:rPr lang="en-US" dirty="0" smtClean="0">
                <a:cs typeface="Arial" charset="0"/>
              </a:rPr>
              <a:t>Has several guidelines</a:t>
            </a:r>
          </a:p>
        </p:txBody>
      </p:sp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8865D82-DCCC-4E5C-ACBA-ACD67F4DE6D0}" type="slidenum">
              <a:rPr lang="en-US" smtClean="0">
                <a:cs typeface="Arial" charset="0"/>
              </a:rPr>
              <a:pPr/>
              <a:t>27</a:t>
            </a:fld>
            <a:endParaRPr lang="en-US" dirty="0" smtClean="0">
              <a:cs typeface="Arial" charset="0"/>
            </a:endParaRPr>
          </a:p>
        </p:txBody>
      </p:sp>
      <p:sp>
        <p:nvSpPr>
          <p:cNvPr id="4301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</a:t>
            </a:r>
            <a:br>
              <a:rPr lang="en-US" dirty="0" smtClean="0"/>
            </a:br>
            <a:r>
              <a:rPr lang="en-US" dirty="0" smtClean="0"/>
              <a:t>Multidimensional Tables (continued)</a:t>
            </a:r>
          </a:p>
        </p:txBody>
      </p:sp>
      <p:sp>
        <p:nvSpPr>
          <p:cNvPr id="440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FDA085-8783-49F4-9699-A016770ED2C5}" type="slidenum">
              <a:rPr lang="en-US" smtClean="0">
                <a:cs typeface="Arial" charset="0"/>
              </a:rPr>
              <a:pPr/>
              <a:t>28</a:t>
            </a:fld>
            <a:endParaRPr lang="en-US" dirty="0" smtClean="0">
              <a:cs typeface="Arial" charset="0"/>
            </a:endParaRPr>
          </a:p>
        </p:txBody>
      </p:sp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4.0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459" y="1739900"/>
            <a:ext cx="7033082" cy="337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</a:t>
            </a:r>
            <a:br>
              <a:rPr lang="en-US" dirty="0" smtClean="0"/>
            </a:br>
            <a:r>
              <a:rPr lang="en-US" dirty="0" smtClean="0"/>
              <a:t>Multidimensional Tables (continued)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C88EF9-E274-4E81-AF3A-EC1A14753E43}" type="slidenum">
              <a:rPr lang="en-US" smtClean="0">
                <a:cs typeface="Arial" charset="0"/>
              </a:rPr>
              <a:pPr/>
              <a:t>29</a:t>
            </a:fld>
            <a:endParaRPr lang="en-US" dirty="0" smtClean="0">
              <a:cs typeface="Arial" charset="0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4.2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186" y="1524000"/>
            <a:ext cx="6958977" cy="4380270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Using an INDEX function with a two-dimensional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Functions Covered in This Chapter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CHOOSE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HLOOKUP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IFERROR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INDEX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ISBLANK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LOOKUP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MATCH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VLOOKUP</a:t>
            </a:r>
            <a:endParaRPr lang="en-US" dirty="0" smtClean="0">
              <a:solidFill>
                <a:srgbClr val="005C5A"/>
              </a:solidFill>
            </a:endParaRP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81C17-E528-4213-B592-0AA3A22434E6}" type="slidenum">
              <a:rPr lang="en-US" smtClean="0">
                <a:cs typeface="Arial" charset="0"/>
              </a:rPr>
              <a:pPr/>
              <a:t>3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</a:t>
            </a:r>
            <a:br>
              <a:rPr lang="en-US" dirty="0" smtClean="0"/>
            </a:br>
            <a:r>
              <a:rPr lang="en-US" dirty="0" smtClean="0"/>
              <a:t>Multidimensional Tables (continued)</a:t>
            </a:r>
          </a:p>
        </p:txBody>
      </p:sp>
      <p:sp>
        <p:nvSpPr>
          <p:cNvPr id="4608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9AE394-E980-4ECB-9A64-3E9704DA037D}" type="slidenum">
              <a:rPr lang="en-US" smtClean="0">
                <a:cs typeface="Arial" charset="0"/>
              </a:rPr>
              <a:pPr/>
              <a:t>30</a:t>
            </a:fld>
            <a:endParaRPr lang="en-US" dirty="0" smtClean="0">
              <a:cs typeface="Arial" charset="0"/>
            </a:endParaRP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4.4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1520199"/>
            <a:ext cx="4876800" cy="4464633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6031468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Using an INDEX function with a three-dimensional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2 Summary</a:t>
            </a:r>
            <a:endParaRPr lang="en-US" sz="1800" dirty="0" smtClean="0"/>
          </a:p>
        </p:txBody>
      </p:sp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LOOKUP function</a:t>
            </a:r>
          </a:p>
          <a:p>
            <a:pPr lvl="1" eaLnBrk="1" hangingPunct="1"/>
            <a:r>
              <a:rPr lang="en-US" dirty="0" smtClean="0"/>
              <a:t>Looks up the greatest value that does not exceed a specified value anywhere in the table or range</a:t>
            </a:r>
          </a:p>
          <a:p>
            <a:pPr lvl="1" eaLnBrk="1" hangingPunct="1"/>
            <a:r>
              <a:rPr lang="en-US" dirty="0" smtClean="0"/>
              <a:t>Can retrieve data from a lookup table with a vertical or horizontal orientation</a:t>
            </a:r>
          </a:p>
          <a:p>
            <a:pPr eaLnBrk="1" hangingPunct="1"/>
            <a:r>
              <a:rPr lang="en-US" dirty="0" smtClean="0"/>
              <a:t>INDEX function</a:t>
            </a:r>
          </a:p>
          <a:p>
            <a:pPr lvl="1" eaLnBrk="1" hangingPunct="1"/>
            <a:r>
              <a:rPr lang="en-US" dirty="0" smtClean="0"/>
              <a:t>Allows retrieval of data from multidimensional tables</a:t>
            </a:r>
          </a:p>
        </p:txBody>
      </p:sp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8273F8-5BAC-4F02-B5BD-2CF12290DB83}" type="slidenum">
              <a:rPr lang="en-US" smtClean="0">
                <a:cs typeface="Arial" charset="0"/>
              </a:rPr>
              <a:pPr/>
              <a:t>31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Level 3 Objectives: </a:t>
            </a:r>
            <a:br>
              <a:rPr lang="en-US" sz="2800" dirty="0" smtClean="0"/>
            </a:br>
            <a:r>
              <a:rPr lang="en-US" sz="2800" dirty="0" smtClean="0"/>
              <a:t>Nesting Lookup and Reference Functions to Retrieve and Calculate Data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Prevent errors in data retrieval</a:t>
            </a:r>
          </a:p>
          <a:p>
            <a:pPr eaLnBrk="1" hangingPunct="1"/>
            <a:r>
              <a:rPr lang="en-US" dirty="0" smtClean="0"/>
              <a:t>Nest lookup and reference functions to perform more complex calculations</a:t>
            </a:r>
          </a:p>
          <a:p>
            <a:pPr eaLnBrk="1" hangingPunct="1"/>
            <a:r>
              <a:rPr lang="en-US" dirty="0" smtClean="0"/>
              <a:t>Choose a value or a range of values for analysis</a:t>
            </a:r>
          </a:p>
          <a:p>
            <a:pPr eaLnBrk="1" hangingPunct="1"/>
            <a:r>
              <a:rPr lang="en-US" dirty="0" smtClean="0"/>
              <a:t>Retrieve data by matching the relative position of an item in a list</a:t>
            </a:r>
          </a:p>
        </p:txBody>
      </p:sp>
      <p:sp>
        <p:nvSpPr>
          <p:cNvPr id="491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6F97A1-E700-4E43-AF16-62EB7D6938E7}" type="slidenum">
              <a:rPr lang="en-US" smtClean="0">
                <a:cs typeface="Arial" charset="0"/>
              </a:rPr>
              <a:pPr/>
              <a:t>32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Refining the Order Form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82EAD7-5065-4761-A1E7-1BED224141CE}" type="slidenum">
              <a:rPr lang="en-US" smtClean="0">
                <a:cs typeface="Arial" charset="0"/>
              </a:rPr>
              <a:pPr/>
              <a:t>33</a:t>
            </a:fld>
            <a:endParaRPr lang="en-US" dirty="0" smtClean="0">
              <a:cs typeface="Arial" charset="0"/>
            </a:endParaRPr>
          </a:p>
        </p:txBody>
      </p:sp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5.4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0499" y="1459486"/>
            <a:ext cx="6460852" cy="4788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Preventing Errors in Data Retrieval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IS functions</a:t>
            </a:r>
          </a:p>
          <a:p>
            <a:pPr lvl="1" eaLnBrk="1" hangingPunct="1"/>
            <a:r>
              <a:rPr lang="en-US" dirty="0" smtClean="0"/>
              <a:t>Nine functions that test a value or cell reference, and then return a TRUE or FALSE value depending on the results</a:t>
            </a:r>
          </a:p>
          <a:p>
            <a:pPr lvl="1" eaLnBrk="1" hangingPunct="1"/>
            <a:r>
              <a:rPr lang="en-US" dirty="0" smtClean="0"/>
              <a:t>Often used in formulas to test the outcome of a calculation</a:t>
            </a:r>
          </a:p>
          <a:p>
            <a:pPr lvl="1" eaLnBrk="1" hangingPunct="1"/>
            <a:r>
              <a:rPr lang="en-US" dirty="0" smtClean="0"/>
              <a:t>When combined with the IF function, they help locate data-entry errors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=ISBLANK(value)</a:t>
            </a:r>
          </a:p>
        </p:txBody>
      </p:sp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14C05C-963F-4DC8-9011-96496080942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120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Preventing Errors in Data Retrieval (continued)</a:t>
            </a:r>
          </a:p>
        </p:txBody>
      </p:sp>
      <p:sp>
        <p:nvSpPr>
          <p:cNvPr id="522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22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119E25-9ECF-4C05-B25C-2417719A4B13}" type="slidenum">
              <a:rPr lang="en-US" smtClean="0">
                <a:cs typeface="Arial" charset="0"/>
              </a:rPr>
              <a:pPr/>
              <a:t>35</a:t>
            </a:fld>
            <a:endParaRPr lang="en-US" dirty="0" smtClean="0">
              <a:cs typeface="Arial" charset="0"/>
            </a:endParaRPr>
          </a:p>
        </p:txBody>
      </p:sp>
      <p:sp>
        <p:nvSpPr>
          <p:cNvPr id="5223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6.1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216" y="1625600"/>
            <a:ext cx="6993568" cy="360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</a:t>
            </a:r>
          </a:p>
        </p:txBody>
      </p:sp>
      <p:sp>
        <p:nvSpPr>
          <p:cNvPr id="5325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2571F9-F050-49D1-8D5E-55D34A9B59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325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06 at 3.16.4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508" y="1562100"/>
            <a:ext cx="7026984" cy="415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 (continued)</a:t>
            </a:r>
          </a:p>
        </p:txBody>
      </p:sp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74CA4B-01D5-42B2-8682-E5E99B8A7D80}" type="slidenum">
              <a:rPr lang="en-US" smtClean="0">
                <a:cs typeface="Arial" charset="0"/>
              </a:rPr>
              <a:pPr/>
              <a:t>37</a:t>
            </a:fld>
            <a:endParaRPr lang="en-US" dirty="0" smtClean="0">
              <a:cs typeface="Arial" charset="0"/>
            </a:endParaRPr>
          </a:p>
        </p:txBody>
      </p:sp>
      <p:sp>
        <p:nvSpPr>
          <p:cNvPr id="5428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06 at 3.17.0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6200" y="2487727"/>
            <a:ext cx="6451600" cy="1882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 (continued)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CHOOSE function</a:t>
            </a:r>
            <a:endParaRPr lang="en-US" dirty="0" smtClean="0"/>
          </a:p>
          <a:p>
            <a:pPr lvl="1"/>
            <a:r>
              <a:rPr lang="en-US" dirty="0" smtClean="0"/>
              <a:t>A Reference and Lookup function that can return a value or a range for up to 254 different values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=CHOOSE(index_num,value1,value2,…)</a:t>
            </a:r>
          </a:p>
        </p:txBody>
      </p:sp>
      <p:sp>
        <p:nvSpPr>
          <p:cNvPr id="552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3507F8-9C96-47CF-8F50-370E3F43FB60}" type="slidenum">
              <a:rPr lang="en-US" smtClean="0">
                <a:cs typeface="Arial" charset="0"/>
              </a:rPr>
              <a:pPr/>
              <a:t>38</a:t>
            </a:fld>
            <a:endParaRPr lang="en-US" dirty="0" smtClean="0">
              <a:cs typeface="Arial" charset="0"/>
            </a:endParaRPr>
          </a:p>
        </p:txBody>
      </p:sp>
      <p:sp>
        <p:nvSpPr>
          <p:cNvPr id="5530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 (continued)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5C250-6042-4C37-87C9-77A0AE4326ED}" type="slidenum">
              <a:rPr lang="en-US" smtClean="0">
                <a:cs typeface="Arial" charset="0"/>
              </a:rPr>
              <a:pPr/>
              <a:t>39</a:t>
            </a:fld>
            <a:endParaRPr lang="en-US" dirty="0" smtClean="0">
              <a:cs typeface="Arial" charset="0"/>
            </a:endParaRPr>
          </a:p>
        </p:txBody>
      </p:sp>
      <p:sp>
        <p:nvSpPr>
          <p:cNvPr id="5632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7.3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0000" y="2489936"/>
            <a:ext cx="6604000" cy="1878127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Using the CHOOSE function to determine the table_array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Level 1 Objectives:</a:t>
            </a:r>
            <a:br>
              <a:rPr lang="en-US" sz="2800" dirty="0" smtClean="0"/>
            </a:br>
            <a:r>
              <a:rPr lang="en-US" sz="2800" dirty="0" smtClean="0"/>
              <a:t>Performing Basic Lookups to Calculate </a:t>
            </a:r>
            <a:br>
              <a:rPr lang="en-US" sz="2800" dirty="0" smtClean="0"/>
            </a:br>
            <a:r>
              <a:rPr lang="en-US" sz="2800" dirty="0" smtClean="0"/>
              <a:t>and Evaluate Data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Organize and evaluate data in vertical and horizontal lookup tables</a:t>
            </a:r>
          </a:p>
          <a:p>
            <a:pPr eaLnBrk="1" hangingPunct="1"/>
            <a:r>
              <a:rPr lang="en-US" dirty="0" smtClean="0"/>
              <a:t>Understand the VLOOKUP and HLOOKUP function rules</a:t>
            </a:r>
          </a:p>
          <a:p>
            <a:pPr eaLnBrk="1" hangingPunct="1"/>
            <a:r>
              <a:rPr lang="en-US" dirty="0" smtClean="0"/>
              <a:t>Retrieve data from a vertical lookup table</a:t>
            </a:r>
          </a:p>
          <a:p>
            <a:pPr eaLnBrk="1" hangingPunct="1"/>
            <a:r>
              <a:rPr lang="en-US" dirty="0" smtClean="0"/>
              <a:t>Retrieve data from a horizontal lookup table</a:t>
            </a:r>
          </a:p>
        </p:txBody>
      </p:sp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615FE8-1EDE-4E08-B88C-76535B184768}" type="slidenum">
              <a:rPr lang="en-US" smtClean="0">
                <a:cs typeface="Arial" charset="0"/>
              </a:rPr>
              <a:pPr/>
              <a:t>4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 (continued)</a:t>
            </a:r>
          </a:p>
        </p:txBody>
      </p:sp>
      <p:sp>
        <p:nvSpPr>
          <p:cNvPr id="573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EEFFBC-8C89-4752-9B24-ED6205209233}" type="slidenum">
              <a:rPr lang="en-US" smtClean="0">
                <a:cs typeface="Arial" charset="0"/>
              </a:rPr>
              <a:pPr/>
              <a:t>40</a:t>
            </a:fld>
            <a:endParaRPr lang="en-US" dirty="0" smtClean="0">
              <a:cs typeface="Arial" charset="0"/>
            </a:endParaRPr>
          </a:p>
        </p:txBody>
      </p:sp>
      <p:sp>
        <p:nvSpPr>
          <p:cNvPr id="5735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06 at 3.17.4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6050" y="1693362"/>
            <a:ext cx="6311900" cy="1845675"/>
          </a:xfrm>
          <a:prstGeom prst="rect">
            <a:avLst/>
          </a:prstGeom>
        </p:spPr>
      </p:pic>
      <p:pic>
        <p:nvPicPr>
          <p:cNvPr id="9" name="Picture 8" descr="Screen shot 2013-05-06 at 3.18.03 P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2550" y="3921182"/>
            <a:ext cx="6438900" cy="1708036"/>
          </a:xfrm>
          <a:prstGeom prst="rect">
            <a:avLst/>
          </a:prstGeom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Determining the col_index_num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Nesting LOOKUP and IF Functions to Calculate the Price per Unit (continued)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2EB9BD-7AE9-40AD-A718-6EF1E4BD5D8C}" type="slidenum">
              <a:rPr lang="en-US" smtClean="0">
                <a:cs typeface="Arial" charset="0"/>
              </a:rPr>
              <a:pPr/>
              <a:t>41</a:t>
            </a:fld>
            <a:endParaRPr lang="en-US" dirty="0" smtClean="0">
              <a:cs typeface="Arial" charset="0"/>
            </a:endParaRPr>
          </a:p>
        </p:txBody>
      </p:sp>
      <p:sp>
        <p:nvSpPr>
          <p:cNvPr id="5940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8.4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250" y="2065474"/>
            <a:ext cx="6921500" cy="3552552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Creating the nested VLOOKUP formula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Calculating Totals</a:t>
            </a:r>
          </a:p>
        </p:txBody>
      </p:sp>
      <p:sp>
        <p:nvSpPr>
          <p:cNvPr id="604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CFD750-FB36-4308-B413-DF24007FAC99}" type="slidenum">
              <a:rPr lang="en-US" smtClean="0">
                <a:cs typeface="Arial" charset="0"/>
              </a:rPr>
              <a:pPr/>
              <a:t>42</a:t>
            </a:fld>
            <a:endParaRPr lang="en-US" dirty="0" smtClean="0">
              <a:cs typeface="Arial" charset="0"/>
            </a:endParaRPr>
          </a:p>
        </p:txBody>
      </p:sp>
      <p:sp>
        <p:nvSpPr>
          <p:cNvPr id="6042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9.0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1600" y="1759224"/>
            <a:ext cx="6870700" cy="4611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Calculating the Discount Amount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B0C432-69FB-48A1-AC90-A6E235680A97}" type="slidenum">
              <a:rPr lang="en-US" smtClean="0">
                <a:cs typeface="Arial" charset="0"/>
              </a:rPr>
              <a:pPr/>
              <a:t>43</a:t>
            </a:fld>
            <a:endParaRPr lang="en-US" dirty="0" smtClean="0">
              <a:cs typeface="Arial" charset="0"/>
            </a:endParaRPr>
          </a:p>
        </p:txBody>
      </p:sp>
      <p:sp>
        <p:nvSpPr>
          <p:cNvPr id="6144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9.1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930" y="2649740"/>
            <a:ext cx="7186270" cy="133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Calculating the Shipping Costs Using MATCH and INDEX Functions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INDEX function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=INDEX(reference,row_num,column_num,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area_num)</a:t>
            </a:r>
          </a:p>
          <a:p>
            <a:pPr eaLnBrk="1" hangingPunct="1"/>
            <a:r>
              <a:rPr lang="en-US" b="1" dirty="0" smtClean="0"/>
              <a:t>MATCH function</a:t>
            </a:r>
          </a:p>
          <a:p>
            <a:pPr lvl="1" eaLnBrk="1" hangingPunct="1"/>
            <a:r>
              <a:rPr lang="en-US" dirty="0" smtClean="0"/>
              <a:t>Designed to return the relative position of an item in a list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=MATCH(lookup_value,lookup_array,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match_type)</a:t>
            </a:r>
          </a:p>
          <a:p>
            <a:pPr lvl="1" eaLnBrk="1" hangingPunct="1"/>
            <a:r>
              <a:rPr lang="en-US" dirty="0" smtClean="0"/>
              <a:t>Has several guidelines</a:t>
            </a:r>
          </a:p>
        </p:txBody>
      </p:sp>
      <p:sp>
        <p:nvSpPr>
          <p:cNvPr id="624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3B2BA3-A6B5-4F25-AE76-C375258EE162}" type="slidenum">
              <a:rPr lang="en-US" smtClean="0">
                <a:cs typeface="Arial" charset="0"/>
              </a:rPr>
              <a:pPr/>
              <a:t>44</a:t>
            </a:fld>
            <a:endParaRPr lang="en-US" dirty="0" smtClean="0">
              <a:cs typeface="Arial" charset="0"/>
            </a:endParaRPr>
          </a:p>
        </p:txBody>
      </p:sp>
      <p:sp>
        <p:nvSpPr>
          <p:cNvPr id="6247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Calculating the Shipping Costs Using MATCH and INDEX Functions (continued)</a:t>
            </a:r>
          </a:p>
        </p:txBody>
      </p:sp>
      <p:sp>
        <p:nvSpPr>
          <p:cNvPr id="634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34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316538-2F8E-4AAF-8185-3801CA752665}" type="slidenum">
              <a:rPr lang="en-US" smtClean="0">
                <a:cs typeface="Arial" charset="0"/>
              </a:rPr>
              <a:pPr/>
              <a:t>45</a:t>
            </a:fld>
            <a:endParaRPr lang="en-US" dirty="0" smtClean="0">
              <a:cs typeface="Arial" charset="0"/>
            </a:endParaRPr>
          </a:p>
        </p:txBody>
      </p:sp>
      <p:sp>
        <p:nvSpPr>
          <p:cNvPr id="6349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19.5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4356" y="1727200"/>
            <a:ext cx="7055288" cy="340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Calculating the Shipping Costs Using MATCH and INDEX Functions (continued)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the INDEX function:</a:t>
            </a:r>
          </a:p>
          <a:p>
            <a:pPr lvl="1"/>
            <a:r>
              <a:rPr lang="en-US" dirty="0" smtClean="0"/>
              <a:t>Determine the reference argument of the INDEX function</a:t>
            </a:r>
          </a:p>
          <a:p>
            <a:pPr lvl="1"/>
            <a:r>
              <a:rPr lang="en-US" dirty="0" smtClean="0"/>
              <a:t>Determine the row_num of the INDEX function</a:t>
            </a:r>
          </a:p>
          <a:p>
            <a:pPr lvl="1"/>
            <a:r>
              <a:rPr lang="en-US" dirty="0" smtClean="0"/>
              <a:t>Determine the column_num of the INDEX function by using the MATCH function</a:t>
            </a:r>
          </a:p>
          <a:p>
            <a:pPr lvl="1"/>
            <a:r>
              <a:rPr lang="en-US" dirty="0" smtClean="0"/>
              <a:t>Determine the area_num of the INDEX function</a:t>
            </a:r>
          </a:p>
        </p:txBody>
      </p:sp>
      <p:sp>
        <p:nvSpPr>
          <p:cNvPr id="645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6B25EA-BED5-4B7C-9E3F-F63B32D9491F}" type="slidenum">
              <a:rPr lang="en-US" smtClean="0">
                <a:cs typeface="Arial" charset="0"/>
              </a:rPr>
              <a:pPr/>
              <a:t>46</a:t>
            </a:fld>
            <a:endParaRPr lang="en-US" dirty="0" smtClean="0">
              <a:cs typeface="Arial" charset="0"/>
            </a:endParaRPr>
          </a:p>
        </p:txBody>
      </p:sp>
      <p:sp>
        <p:nvSpPr>
          <p:cNvPr id="6452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Calculating the Shipping Costs Using MATCH and INDEX Functions (continued)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5B613A-A237-4BBA-BF34-CD0A34C8F9CC}" type="slidenum">
              <a:rPr lang="en-US" smtClean="0">
                <a:cs typeface="Arial" charset="0"/>
              </a:rPr>
              <a:pPr/>
              <a:t>47</a:t>
            </a:fld>
            <a:endParaRPr lang="en-US" dirty="0" smtClean="0">
              <a:cs typeface="Arial" charset="0"/>
            </a:endParaRPr>
          </a:p>
        </p:txBody>
      </p:sp>
      <p:sp>
        <p:nvSpPr>
          <p:cNvPr id="6554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21.0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226" y="1758950"/>
            <a:ext cx="6853547" cy="334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Calculating the Shipping Costs Using MATCH and INDEX Functions (continued)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7BD5A9-3ABF-448A-9C5A-0CF5D0ECC1C4}" type="slidenum">
              <a:rPr lang="en-US" smtClean="0">
                <a:cs typeface="Arial" charset="0"/>
              </a:rPr>
              <a:pPr/>
              <a:t>48</a:t>
            </a:fld>
            <a:endParaRPr lang="en-US" dirty="0" smtClean="0">
              <a:cs typeface="Arial" charset="0"/>
            </a:endParaRPr>
          </a:p>
        </p:txBody>
      </p:sp>
      <p:sp>
        <p:nvSpPr>
          <p:cNvPr id="6656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21.2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6300" y="1897342"/>
            <a:ext cx="7391400" cy="3761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3 Summary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 solve more complex problems, nest Reference and Lookup functions using the IF, IS, INDEX, CHOOSE, and MATCH functions</a:t>
            </a:r>
          </a:p>
          <a:p>
            <a:pPr eaLnBrk="1" hangingPunct="1"/>
            <a:r>
              <a:rPr lang="en-US" dirty="0" smtClean="0"/>
              <a:t>ISBLANK</a:t>
            </a:r>
          </a:p>
          <a:p>
            <a:pPr lvl="1" eaLnBrk="1" hangingPunct="1"/>
            <a:r>
              <a:rPr lang="en-US" dirty="0" smtClean="0"/>
              <a:t>One of nine IS functions, which all check for a condition and then return a TRUE or FALSE value</a:t>
            </a:r>
          </a:p>
          <a:p>
            <a:pPr lvl="1" eaLnBrk="1" hangingPunct="1"/>
            <a:r>
              <a:rPr lang="en-US" dirty="0" smtClean="0"/>
              <a:t>Checks whether a specified value refers to an empty cell</a:t>
            </a: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BC610C-C241-418E-B7B1-44242C473833}" type="slidenum">
              <a:rPr lang="en-US" smtClean="0">
                <a:cs typeface="Arial" charset="0"/>
              </a:rPr>
              <a:pPr/>
              <a:t>49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Working with Lookup Tables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Lookup tables</a:t>
            </a:r>
          </a:p>
          <a:p>
            <a:pPr lvl="1"/>
            <a:r>
              <a:rPr lang="en-US" dirty="0" smtClean="0"/>
              <a:t>Contain data that can be used to create worksheets that list items, and then perform calculations</a:t>
            </a:r>
          </a:p>
          <a:p>
            <a:pPr lvl="1"/>
            <a:r>
              <a:rPr lang="en-US" dirty="0" smtClean="0"/>
              <a:t>Automate the process of looking up data to use in calculating unit and total prices</a:t>
            </a:r>
          </a:p>
        </p:txBody>
      </p:sp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674A32-D247-4984-9B5D-3D6EAA85EF6E}" type="slidenum">
              <a:rPr lang="en-US" smtClean="0">
                <a:cs typeface="Arial" charset="0"/>
              </a:rPr>
              <a:pPr/>
              <a:t>5</a:t>
            </a:fld>
            <a:endParaRPr lang="en-US" dirty="0" smtClean="0">
              <a:cs typeface="Arial" charset="0"/>
            </a:endParaRPr>
          </a:p>
        </p:txBody>
      </p:sp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3 Summary (continued)</a:t>
            </a:r>
          </a:p>
        </p:txBody>
      </p:sp>
      <p:sp>
        <p:nvSpPr>
          <p:cNvPr id="686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INDEX</a:t>
            </a:r>
          </a:p>
          <a:p>
            <a:pPr lvl="1" eaLnBrk="1" hangingPunct="1"/>
            <a:r>
              <a:rPr lang="en-US" dirty="0" smtClean="0"/>
              <a:t>Returns the value in a table based on specified row and column numbers </a:t>
            </a:r>
          </a:p>
          <a:p>
            <a:pPr eaLnBrk="1" hangingPunct="1"/>
            <a:r>
              <a:rPr lang="en-US" dirty="0" smtClean="0"/>
              <a:t>CHOOSE</a:t>
            </a:r>
          </a:p>
          <a:p>
            <a:pPr lvl="1" eaLnBrk="1" hangingPunct="1"/>
            <a:r>
              <a:rPr lang="en-US" dirty="0" smtClean="0"/>
              <a:t>Returns a value/range for up to 29 corresponding values</a:t>
            </a:r>
          </a:p>
          <a:p>
            <a:pPr eaLnBrk="1" hangingPunct="1"/>
            <a:r>
              <a:rPr lang="en-US" dirty="0" smtClean="0"/>
              <a:t>MATCH</a:t>
            </a:r>
          </a:p>
          <a:p>
            <a:pPr lvl="1" eaLnBrk="1" hangingPunct="1"/>
            <a:r>
              <a:rPr lang="en-US" dirty="0" smtClean="0"/>
              <a:t>Returns the relative position of an item in a list</a:t>
            </a:r>
          </a:p>
        </p:txBody>
      </p:sp>
      <p:sp>
        <p:nvSpPr>
          <p:cNvPr id="686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8EEC82-5F1E-496C-A051-9B41F924C6A7}" type="slidenum">
              <a:rPr lang="en-US" smtClean="0">
                <a:cs typeface="Arial" charset="0"/>
              </a:rPr>
              <a:pPr/>
              <a:t>50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Performing basic lookups to calculate and evaluate data</a:t>
            </a:r>
          </a:p>
          <a:p>
            <a:pPr eaLnBrk="1" hangingPunct="1"/>
            <a:r>
              <a:rPr lang="en-US" dirty="0" smtClean="0"/>
              <a:t>Performing more complex lookups involving multiple worksheets and multidimensional tables</a:t>
            </a:r>
          </a:p>
          <a:p>
            <a:pPr eaLnBrk="1" hangingPunct="1"/>
            <a:r>
              <a:rPr lang="en-US" dirty="0" smtClean="0"/>
              <a:t>Nesting lookup and reference functions to retrieve and calculate data</a:t>
            </a:r>
          </a:p>
        </p:txBody>
      </p:sp>
      <p:sp>
        <p:nvSpPr>
          <p:cNvPr id="696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72F1E2E-E357-4312-9A50-1BF4A7F07EFC}" type="slidenum">
              <a:rPr lang="en-US" smtClean="0">
                <a:cs typeface="Arial" charset="0"/>
              </a:rPr>
              <a:pPr/>
              <a:t>51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Working with Lookup Tables (continued)</a:t>
            </a:r>
          </a:p>
        </p:txBody>
      </p:sp>
      <p:sp>
        <p:nvSpPr>
          <p:cNvPr id="225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70657A-E771-4B61-AC57-9E0E6C580EE1}" type="slidenum">
              <a:rPr lang="en-US" smtClean="0">
                <a:cs typeface="Arial" charset="0"/>
              </a:rPr>
              <a:pPr/>
              <a:t>6</a:t>
            </a:fld>
            <a:endParaRPr lang="en-US" dirty="0" smtClean="0">
              <a:cs typeface="Arial" charset="0"/>
            </a:endParaRP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03.1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1657837"/>
            <a:ext cx="6223000" cy="4265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Retrieving Data from a Vertical Lookup Table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VLOOKUP function</a:t>
            </a:r>
          </a:p>
          <a:p>
            <a:pPr lvl="1" eaLnBrk="1" hangingPunct="1"/>
            <a:r>
              <a:rPr lang="en-US" dirty="0" smtClean="0"/>
              <a:t>The most effective and flexible way to retrieve data organized in columns</a:t>
            </a:r>
          </a:p>
          <a:p>
            <a:pPr lvl="1" eaLnBrk="1" hangingPunct="1"/>
            <a:r>
              <a:rPr lang="en-US" dirty="0" smtClean="0"/>
              <a:t>Searches a specified part of a worksheet for data, starting with the first column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=VLOOKUP(lookup_value,table_array,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col_index_num,range_lookup)</a:t>
            </a:r>
          </a:p>
          <a:p>
            <a:pPr lvl="1" eaLnBrk="1" hangingPunct="1"/>
            <a:r>
              <a:rPr lang="en-US" dirty="0" smtClean="0">
                <a:cs typeface="Arial" charset="0"/>
              </a:rPr>
              <a:t>Must specify col_index_num</a:t>
            </a:r>
          </a:p>
        </p:txBody>
      </p:sp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F803A5-0570-4E4E-83E6-EFA1C945B91D}" type="slidenum">
              <a:rPr lang="en-US" smtClean="0">
                <a:cs typeface="Arial" charset="0"/>
              </a:rPr>
              <a:pPr/>
              <a:t>7</a:t>
            </a:fld>
            <a:endParaRPr lang="en-US" dirty="0" smtClean="0">
              <a:cs typeface="Arial" charset="0"/>
            </a:endParaRP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Vertical Lookup Table (continued)</a:t>
            </a:r>
          </a:p>
        </p:txBody>
      </p:sp>
      <p:sp>
        <p:nvSpPr>
          <p:cNvPr id="245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2E7A0A-81DB-46D4-9767-C203F9152C99}" type="slidenum">
              <a:rPr lang="en-US" smtClean="0">
                <a:cs typeface="Arial" charset="0"/>
              </a:rPr>
              <a:pPr/>
              <a:t>8</a:t>
            </a:fld>
            <a:endParaRPr lang="en-US" dirty="0" smtClean="0">
              <a:cs typeface="Arial" charset="0"/>
            </a:endParaRP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04.0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225" y="2019300"/>
            <a:ext cx="7013550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Retrieving Data from a Vertical Lookup Table (continued)</a:t>
            </a:r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5</a:t>
            </a:r>
            <a:endParaRPr lang="en-US" dirty="0" smtClean="0">
              <a:cs typeface="Arial" charset="0"/>
            </a:endParaRP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7730B2-4B7B-44DC-9832-0AE034207D6B}" type="slidenum">
              <a:rPr lang="en-US" smtClean="0">
                <a:cs typeface="Arial" charset="0"/>
              </a:rPr>
              <a:pPr/>
              <a:t>9</a:t>
            </a:fld>
            <a:endParaRPr lang="en-US" dirty="0" smtClean="0">
              <a:cs typeface="Arial" charset="0"/>
            </a:endParaRP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06 at 3.04.2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1538218"/>
            <a:ext cx="6527800" cy="4433749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85800" y="59436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Results of using the VLOOKUP 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</TotalTime>
  <Words>2008</Words>
  <Application>Microsoft Office PowerPoint</Application>
  <PresentationFormat>On-screen Show (4:3)</PresentationFormat>
  <Paragraphs>356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1_Office Theme</vt:lpstr>
      <vt:lpstr>Retrieving Data for Computation, Analysis, and Reference </vt:lpstr>
      <vt:lpstr>Chapter Introduction</vt:lpstr>
      <vt:lpstr>Functions Covered in This Chapter</vt:lpstr>
      <vt:lpstr>Level 1 Objectives: Performing Basic Lookups to Calculate  and Evaluate Data</vt:lpstr>
      <vt:lpstr>Working with Lookup Tables</vt:lpstr>
      <vt:lpstr>Working with Lookup Tables (continued)</vt:lpstr>
      <vt:lpstr>Retrieving Data from a Vertical Lookup Table</vt:lpstr>
      <vt:lpstr>Retrieving Data from a Vertical Lookup Table (continued)</vt:lpstr>
      <vt:lpstr>Retrieving Data from a Vertical Lookup Table (continued)</vt:lpstr>
      <vt:lpstr>Retrieving Data from a Vertical Lookup Table (continued)</vt:lpstr>
      <vt:lpstr>Retrieving Data from a Vertical Lookup Table (continued)</vt:lpstr>
      <vt:lpstr>Retrieving Data from a Vertical Lookup Table (continued)</vt:lpstr>
      <vt:lpstr>Retrieving Data from a Horizontal Lookup Table</vt:lpstr>
      <vt:lpstr>Retrieving Data from a Horizontal Lookup Table (continued)</vt:lpstr>
      <vt:lpstr>Retrieving Data from a Horizontal Lookup Table (continued)</vt:lpstr>
      <vt:lpstr>Retrieving Data from a Horizontal Lookup Table (continued)</vt:lpstr>
      <vt:lpstr>Retrieving Data from a Horizontal Lookup Table (continued)</vt:lpstr>
      <vt:lpstr>Level 1 Summary</vt:lpstr>
      <vt:lpstr>Level 2 Objectives:  Performing More Complex Lookups Involving Multiple Worksheets and Multidimensional Tables</vt:lpstr>
      <vt:lpstr>Retrieving Data from Multiple Worksheets</vt:lpstr>
      <vt:lpstr>Retrieving Data from Multiple Worksheets (continued)</vt:lpstr>
      <vt:lpstr>Retrieving Data from Multiple Worksheets (continued)</vt:lpstr>
      <vt:lpstr>Retrieving Data from Multiple Worksheets (continued)</vt:lpstr>
      <vt:lpstr>Looking Up Data in a One-Row or  One-Column Range</vt:lpstr>
      <vt:lpstr>Looking Up Data in a One-Row or  One-Column Range (continued)</vt:lpstr>
      <vt:lpstr>Looking Up Data in a One-Row or  One-Column Range (continued)</vt:lpstr>
      <vt:lpstr>Retrieving Data from  Multidimensional Tables</vt:lpstr>
      <vt:lpstr>Retrieving Data from  Multidimensional Tables (continued)</vt:lpstr>
      <vt:lpstr>Retrieving Data from  Multidimensional Tables (continued)</vt:lpstr>
      <vt:lpstr>Retrieving Data from  Multidimensional Tables (continued)</vt:lpstr>
      <vt:lpstr>Level 2 Summary</vt:lpstr>
      <vt:lpstr>Level 3 Objectives:  Nesting Lookup and Reference Functions to Retrieve and Calculate Data</vt:lpstr>
      <vt:lpstr>Refining the Order Form</vt:lpstr>
      <vt:lpstr>Preventing Errors in Data Retrieval</vt:lpstr>
      <vt:lpstr>Preventing Errors in Data Retrieval (continued)</vt:lpstr>
      <vt:lpstr>Nesting LOOKUP and IF Functions to Calculate the Price per Unit</vt:lpstr>
      <vt:lpstr>Nesting LOOKUP and IF Functions to Calculate the Price per Unit (continued)</vt:lpstr>
      <vt:lpstr>Nesting LOOKUP and IF Functions to Calculate the Price per Unit (continued)</vt:lpstr>
      <vt:lpstr>Nesting LOOKUP and IF Functions to Calculate the Price per Unit (continued)</vt:lpstr>
      <vt:lpstr>Nesting LOOKUP and IF Functions to Calculate the Price per Unit (continued)</vt:lpstr>
      <vt:lpstr>Nesting LOOKUP and IF Functions to Calculate the Price per Unit (continued)</vt:lpstr>
      <vt:lpstr>Calculating Totals</vt:lpstr>
      <vt:lpstr>Calculating the Discount Amount</vt:lpstr>
      <vt:lpstr>Calculating the Shipping Costs Using MATCH and INDEX Functions</vt:lpstr>
      <vt:lpstr>Calculating the Shipping Costs Using MATCH and INDEX Functions (continued)</vt:lpstr>
      <vt:lpstr>Calculating the Shipping Costs Using MATCH and INDEX Functions (continued)</vt:lpstr>
      <vt:lpstr>Calculating the Shipping Costs Using MATCH and INDEX Functions (continued)</vt:lpstr>
      <vt:lpstr>Calculating the Shipping Costs Using MATCH and INDEX Functions (continued)</vt:lpstr>
      <vt:lpstr>Level 3 Summary</vt:lpstr>
      <vt:lpstr>Level 3 Summary (continued)</vt:lpstr>
      <vt:lpstr>Chapter Summary</vt:lpstr>
    </vt:vector>
  </TitlesOfParts>
  <Manager>Emilie Perreault</Manager>
  <Company>Course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Succeeding in Business with Microsoft Excel 2003: A Problem-Solving Approach</dc:title>
  <dc:subject>Chapter 5: Retrieving Data for Computation, Analysis, and Reference</dc:subject>
  <dc:creator>Steven Freund</dc:creator>
  <cp:keywords>Presenter - Anne Ketchen</cp:keywords>
  <cp:lastModifiedBy>Brianna Hawes</cp:lastModifiedBy>
  <cp:revision>190</cp:revision>
  <dcterms:created xsi:type="dcterms:W3CDTF">2013-05-06T20:46:27Z</dcterms:created>
  <dcterms:modified xsi:type="dcterms:W3CDTF">2013-08-13T15:48:05Z</dcterms:modified>
  <cp:category>ISBN: 0-619-267402</cp:category>
</cp:coreProperties>
</file>